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8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1944" y="-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6900971-60F5-4832-9221-D47277C95A11}" type="datetimeFigureOut">
              <a:rPr lang="en-GB"/>
              <a:pPr>
                <a:defRPr/>
              </a:pPr>
              <a:t>31/07/2015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459A126-C16A-438E-B8AD-17563B5AB8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069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5634EB-0DC5-4B9B-BAAE-AC59F593BA48}" type="datetimeFigureOut">
              <a:rPr lang="en-GB"/>
              <a:pPr>
                <a:defRPr/>
              </a:pPr>
              <a:t>31/07/2015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752DF2-995D-4829-A6E3-84CA67BF5B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590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1B38C-AFDE-4A8C-8A26-989C9CF47030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D19D-CB47-4CCD-9413-3E6BCC3C4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153A7-0EB4-4069-A707-2242B45C2BE0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706FD-CACB-4A79-A5C4-674BE5C778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A96C0-30AA-4F5E-B999-95D9D91956E5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72ED5-BA87-4180-A8D2-51E6465094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CA14B-1906-4240-A744-178B75E0FD58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26BBC-9F8E-4BF9-B3C9-5D93C6985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82E5-05C1-4638-8087-7DF4AA1D6DDE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A2D3E-657B-475E-845D-DF100C375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5FD2A-15F7-493E-9475-BF898687401F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49569-3325-4B4D-95C0-D4CD50003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B78C6-512F-41DC-8F50-88BAEC870EE9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6F63F-BF3F-4B53-97C0-9ED9A8F37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89C8C-99EA-4435-AF9C-E55C0F23618B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818A5-E3D3-4491-BEA3-F64C81755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1FE0C-DACC-4235-B417-8C52804E2DB3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939BA-C5E3-4DBD-8404-DA60A692C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BBEA6-A673-4633-9E6E-53F5DD7F84BB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DE3A3-3228-4001-85AF-7023369E2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DCDBB-C869-4588-9A40-0AFAFFA3539B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85F8D-6DB9-41BD-A672-B9BD10BBC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ED101C5-014D-4D62-B820-56ACBFE2A71A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7CE931-CA68-4F23-8C87-F8AAD1E51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600"/>
              </a:spcAft>
              <a:defRPr/>
            </a:pP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Mock Interview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78179">
            <a:off x="3056134" y="1910432"/>
            <a:ext cx="5437581" cy="362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Why we’re 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415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1994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BP recruits </a:t>
            </a:r>
            <a:r>
              <a:rPr lang="en-GB" sz="2400" dirty="0" smtClean="0"/>
              <a:t>graduates </a:t>
            </a:r>
            <a:r>
              <a:rPr lang="en-GB" sz="2400" dirty="0"/>
              <a:t>so the company has lots of experience of </a:t>
            </a:r>
            <a:r>
              <a:rPr lang="en-GB" sz="2400" dirty="0" smtClean="0"/>
              <a:t>resume</a:t>
            </a:r>
            <a:r>
              <a:rPr lang="en-GB" sz="2400" dirty="0" smtClean="0"/>
              <a:t>s</a:t>
            </a:r>
            <a:r>
              <a:rPr lang="en-GB" sz="2400" dirty="0"/>
              <a:t>, interviews and recruitment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The BP people here today have all been through interviews!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We’re here to help you </a:t>
            </a:r>
            <a:r>
              <a:rPr lang="en-GB" sz="2400" dirty="0" smtClean="0"/>
              <a:t>practice </a:t>
            </a:r>
            <a:r>
              <a:rPr lang="en-GB" sz="2400" dirty="0"/>
              <a:t>your interview skills and tell you about the BP recruitment process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Today’s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859712" cy="2536825"/>
          </a:xfrm>
          <a:prstGeom prst="rect">
            <a:avLst/>
          </a:prstGeom>
          <a:noFill/>
        </p:spPr>
        <p:txBody>
          <a:bodyPr/>
          <a:lstStyle/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Competencies and why they are important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Dos and don’ts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Your chance to </a:t>
            </a:r>
            <a:r>
              <a:rPr lang="en-GB" sz="2400" dirty="0" smtClean="0">
                <a:latin typeface="Arial"/>
                <a:cs typeface="Arial"/>
              </a:rPr>
              <a:t>practice </a:t>
            </a:r>
            <a:r>
              <a:rPr lang="en-GB" sz="2400" dirty="0">
                <a:latin typeface="Arial"/>
                <a:cs typeface="Arial"/>
              </a:rPr>
              <a:t>your interview technique </a:t>
            </a:r>
            <a:br>
              <a:rPr lang="en-GB" sz="2400" dirty="0">
                <a:latin typeface="Arial"/>
                <a:cs typeface="Arial"/>
              </a:rPr>
            </a:br>
            <a:r>
              <a:rPr lang="en-GB" sz="2400" dirty="0">
                <a:latin typeface="Arial"/>
                <a:cs typeface="Arial"/>
              </a:rPr>
              <a:t>in a competency interview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	- interview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	- initial feedback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Review and feedback to the whole group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are competencies?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51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52959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BP recruits people into lots of jobs, in lots of places </a:t>
            </a:r>
            <a:r>
              <a:rPr lang="en-GB" sz="2400" dirty="0" smtClean="0"/>
              <a:t>and </a:t>
            </a:r>
            <a:r>
              <a:rPr lang="en-GB" sz="2400" dirty="0"/>
              <a:t>situations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At BP, we want everyone to share some characteristics we consider vital to our business, regardless of their role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 dirty="0"/>
              <a:t>These are the six BP competencies – skills we want every employee to be able to use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78179">
            <a:off x="6079666" y="1575580"/>
            <a:ext cx="2415494" cy="362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Competencies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 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graphicFrame>
        <p:nvGraphicFramePr>
          <p:cNvPr id="12" name="Group 13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279789"/>
              </p:ext>
            </p:extLst>
          </p:nvPr>
        </p:nvGraphicFramePr>
        <p:xfrm>
          <a:off x="373063" y="1625600"/>
          <a:ext cx="8229600" cy="3765657"/>
        </p:xfrm>
        <a:graphic>
          <a:graphicData uri="http://schemas.openxmlformats.org/drawingml/2006/table">
            <a:tbl>
              <a:tblPr/>
              <a:tblGrid>
                <a:gridCol w="1811337"/>
                <a:gridCol w="6418263"/>
              </a:tblGrid>
              <a:tr h="145327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9BA17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Passion for knowledge and learning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F59A8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180975" indent="-180975"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GB" sz="1800" kern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can learn and apply knowledge</a:t>
                      </a:r>
                    </a:p>
                    <a:p>
                      <a:pPr marL="180975" indent="-180975"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GB" sz="1800" kern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good problem-solving</a:t>
                      </a:r>
                    </a:p>
                    <a:p>
                      <a:pPr marL="180975" indent="-180975"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GB" sz="1800" kern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analytical</a:t>
                      </a:r>
                    </a:p>
                    <a:p>
                      <a:pPr marL="180975" indent="-180975"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Font typeface="Arial" pitchFamily="34" charset="0"/>
                        <a:buChar char="•"/>
                        <a:defRPr/>
                      </a:pPr>
                      <a:r>
                        <a:rPr lang="en-GB" sz="1800" kern="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creative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	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589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600" b="1" dirty="0" smtClean="0">
                          <a:solidFill>
                            <a:srgbClr val="89BA17"/>
                          </a:solidFill>
                          <a:latin typeface="Arial"/>
                          <a:cs typeface="Arial"/>
                        </a:rPr>
                        <a:t>Passion to excel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F59A8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plans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well and meets deadlines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sets and achieves challenging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goals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doesn’t </a:t>
                      </a: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give up easily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does things before being told to 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seizes opportunities and overcomes challenges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adapts well to 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change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2F59A8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Univers 45 Light"/>
                          <a:ea typeface="ＭＳ Ｐゴシック"/>
                        </a:defRPr>
                      </a:lvl9pPr>
                    </a:lstStyle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Competencies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 Interview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graphicFrame>
        <p:nvGraphicFramePr>
          <p:cNvPr id="20497" name="Group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536292"/>
              </p:ext>
            </p:extLst>
          </p:nvPr>
        </p:nvGraphicFramePr>
        <p:xfrm>
          <a:off x="457200" y="1635125"/>
          <a:ext cx="8229600" cy="3200400"/>
        </p:xfrm>
        <a:graphic>
          <a:graphicData uri="http://schemas.openxmlformats.org/drawingml/2006/table">
            <a:tbl>
              <a:tblPr/>
              <a:tblGrid>
                <a:gridCol w="1811338"/>
                <a:gridCol w="6418262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600" b="1" dirty="0" smtClean="0">
                          <a:solidFill>
                            <a:srgbClr val="89BA17"/>
                          </a:solidFill>
                          <a:latin typeface="Arial"/>
                          <a:cs typeface="Arial"/>
                        </a:rPr>
                        <a:t>Relating to people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F59A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can understand other people</a:t>
                      </a:r>
                      <a:r>
                        <a:rPr kumimoji="0" lang="ja-JP" alt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’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s points of view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listens well – easy to talk to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does their share of teamwork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helps others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respects others and learns from them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charset="0"/>
                          <a:cs typeface="Arial" pitchFamily="34" charset="0"/>
                        </a:rPr>
                        <a:t>can take the lead when necessary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GB" sz="1600" b="1" dirty="0" smtClean="0">
                          <a:solidFill>
                            <a:srgbClr val="89BA17"/>
                          </a:solidFill>
                          <a:latin typeface="Arial"/>
                          <a:cs typeface="Arial"/>
                        </a:rPr>
                        <a:t>Technical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F59A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demonstrates depth of knowledge in a specialist area </a:t>
                      </a: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99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can develop new ideas from exist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knowledge</a:t>
                      </a: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and information given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  <a:p>
                      <a:pPr marL="174625" marR="0" lvl="0" indent="-174625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4000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Interviewing for competencies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363" y="1338263"/>
            <a:ext cx="8199437" cy="2535237"/>
          </a:xfrm>
          <a:prstGeom prst="rect">
            <a:avLst/>
          </a:prstGeom>
          <a:noFill/>
        </p:spPr>
        <p:txBody>
          <a:bodyPr/>
          <a:lstStyle/>
          <a:p>
            <a:pPr marL="180975" indent="-1809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dirty="0">
                <a:latin typeface="Arial"/>
                <a:cs typeface="Arial"/>
              </a:rPr>
              <a:t>As well as general interview questions we’ll ask you two competency questions about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dirty="0">
                <a:latin typeface="Arial"/>
                <a:cs typeface="Arial"/>
              </a:rPr>
              <a:t>	- </a:t>
            </a:r>
            <a:r>
              <a:rPr lang="en-GB" dirty="0" smtClean="0">
                <a:latin typeface="Arial"/>
                <a:cs typeface="Arial"/>
              </a:rPr>
              <a:t>passion to excel</a:t>
            </a:r>
            <a:endParaRPr lang="en-GB" dirty="0">
              <a:latin typeface="Arial"/>
              <a:cs typeface="Arial"/>
            </a:endParaRP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dirty="0">
                <a:latin typeface="Arial"/>
                <a:cs typeface="Arial"/>
              </a:rPr>
              <a:t>	- </a:t>
            </a:r>
            <a:r>
              <a:rPr lang="en-GB" dirty="0" smtClean="0">
                <a:latin typeface="Arial"/>
                <a:cs typeface="Arial"/>
              </a:rPr>
              <a:t>relating to people</a:t>
            </a:r>
            <a:endParaRPr lang="en-GB" dirty="0">
              <a:latin typeface="Arial"/>
              <a:cs typeface="Arial"/>
            </a:endParaRP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dirty="0">
                <a:latin typeface="Arial"/>
                <a:cs typeface="Arial"/>
              </a:rPr>
              <a:t>Talk about what </a:t>
            </a:r>
            <a:r>
              <a:rPr lang="en-GB" b="1" dirty="0">
                <a:latin typeface="Arial"/>
                <a:cs typeface="Arial"/>
              </a:rPr>
              <a:t>you</a:t>
            </a:r>
            <a:r>
              <a:rPr lang="en-GB" dirty="0">
                <a:latin typeface="Arial"/>
                <a:cs typeface="Arial"/>
              </a:rPr>
              <a:t> have done, not what </a:t>
            </a:r>
            <a:r>
              <a:rPr lang="en-GB" b="1" dirty="0">
                <a:latin typeface="Arial"/>
                <a:cs typeface="Arial"/>
              </a:rPr>
              <a:t>we</a:t>
            </a:r>
            <a:r>
              <a:rPr lang="en-GB" dirty="0">
                <a:latin typeface="Arial"/>
                <a:cs typeface="Arial"/>
              </a:rPr>
              <a:t> or </a:t>
            </a:r>
            <a:r>
              <a:rPr lang="en-GB" b="1" dirty="0">
                <a:latin typeface="Arial"/>
                <a:cs typeface="Arial"/>
              </a:rPr>
              <a:t>they</a:t>
            </a:r>
            <a:r>
              <a:rPr lang="en-GB" dirty="0">
                <a:latin typeface="Arial"/>
                <a:cs typeface="Arial"/>
              </a:rPr>
              <a:t> have done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dirty="0">
                <a:latin typeface="Arial"/>
                <a:cs typeface="Arial"/>
              </a:rPr>
              <a:t>Don’t talk about: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dirty="0">
                <a:latin typeface="Arial"/>
                <a:cs typeface="Arial"/>
              </a:rPr>
              <a:t>	- what you think you should have done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dirty="0">
                <a:latin typeface="Arial"/>
                <a:cs typeface="Arial"/>
              </a:rPr>
              <a:t>	- what you think now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dirty="0">
                <a:latin typeface="Arial"/>
                <a:cs typeface="Arial"/>
              </a:rPr>
              <a:t>	- what you hope to do in the future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i="1" dirty="0">
                <a:latin typeface="Arial"/>
                <a:cs typeface="Arial"/>
              </a:rPr>
              <a:t>…We’ll get this kind of information from other questions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do you think?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29705" name="TextBox 10"/>
          <p:cNvSpPr txBox="1">
            <a:spLocks noChangeArrowheads="1"/>
          </p:cNvSpPr>
          <p:nvPr/>
        </p:nvSpPr>
        <p:spPr bwMode="auto">
          <a:xfrm>
            <a:off x="1104900" y="1609725"/>
            <a:ext cx="32893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endParaRPr lang="en-GB" sz="2400"/>
          </a:p>
          <a:p>
            <a:pPr>
              <a:spcBef>
                <a:spcPts val="1200"/>
              </a:spcBef>
              <a:buSzPct val="100000"/>
            </a:pPr>
            <a:endParaRPr lang="en-GB" sz="2400"/>
          </a:p>
          <a:p>
            <a:pPr>
              <a:spcBef>
                <a:spcPts val="1200"/>
              </a:spcBef>
              <a:buSzPct val="100000"/>
            </a:pPr>
            <a:r>
              <a:rPr lang="en-GB" sz="2400"/>
              <a:t>What </a:t>
            </a:r>
            <a:r>
              <a:rPr lang="en-GB" sz="2400" b="1"/>
              <a:t>should</a:t>
            </a:r>
            <a:r>
              <a:rPr lang="en-GB" sz="2400"/>
              <a:t> and </a:t>
            </a:r>
            <a:r>
              <a:rPr lang="en-GB" sz="2400" b="1"/>
              <a:t>shouldn’t</a:t>
            </a:r>
            <a:r>
              <a:rPr lang="en-GB" sz="2400"/>
              <a:t> you do in your interview?</a:t>
            </a:r>
          </a:p>
        </p:txBody>
      </p:sp>
      <p:sp>
        <p:nvSpPr>
          <p:cNvPr id="29706" name="TextBox 13"/>
          <p:cNvSpPr txBox="1">
            <a:spLocks noChangeArrowheads="1"/>
          </p:cNvSpPr>
          <p:nvPr/>
        </p:nvSpPr>
        <p:spPr bwMode="auto">
          <a:xfrm>
            <a:off x="4927600" y="1712913"/>
            <a:ext cx="328771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endParaRPr lang="en-GB" sz="24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90352" y="1435068"/>
            <a:ext cx="4157517" cy="4154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Do: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 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9</a:t>
            </a:r>
          </a:p>
        </p:txBody>
      </p:sp>
      <p:sp>
        <p:nvSpPr>
          <p:cNvPr id="23561" name="TextBox 10"/>
          <p:cNvSpPr txBox="1">
            <a:spLocks noChangeArrowheads="1"/>
          </p:cNvSpPr>
          <p:nvPr/>
        </p:nvSpPr>
        <p:spPr bwMode="auto">
          <a:xfrm>
            <a:off x="493713" y="1468438"/>
            <a:ext cx="82708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research the </a:t>
            </a:r>
            <a:r>
              <a:rPr lang="en-GB" sz="1600" dirty="0" smtClean="0"/>
              <a:t>organization </a:t>
            </a:r>
            <a:r>
              <a:rPr lang="en-GB" sz="1600" dirty="0"/>
              <a:t>and its sector beforehand – keep up with the news</a:t>
            </a:r>
          </a:p>
          <a:p>
            <a:pPr marL="180975" indent="-1809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find out what the </a:t>
            </a:r>
            <a:r>
              <a:rPr lang="en-GB" sz="1600" dirty="0" smtClean="0"/>
              <a:t>organization </a:t>
            </a:r>
            <a:r>
              <a:rPr lang="en-GB" sz="1600" dirty="0"/>
              <a:t>is looking for in its recruits – have examples of how you </a:t>
            </a:r>
            <a:br>
              <a:rPr lang="en-GB" sz="1600" dirty="0"/>
            </a:br>
            <a:r>
              <a:rPr lang="en-GB" sz="1600" dirty="0"/>
              <a:t>demonstrate these things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get a good night’s sleep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make sure your appearance is clean and smart, but be comfortable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plan your journey carefully and arrive on time</a:t>
            </a:r>
          </a:p>
          <a:p>
            <a:pPr marL="180975" indent="-1809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be prepared to answer questions about why you want the job and what you would    bring to it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be yourself and be honest and confident – trust your own ideas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give a firm handshake, smile and make eye contact – sit upright but relaxed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1600" dirty="0"/>
              <a:t>answer the questions clearly – don’t waffle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Don’t: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 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10</a:t>
            </a:r>
          </a:p>
        </p:txBody>
      </p:sp>
      <p:sp>
        <p:nvSpPr>
          <p:cNvPr id="33801" name="TextBox 10"/>
          <p:cNvSpPr txBox="1">
            <a:spLocks noChangeArrowheads="1"/>
          </p:cNvSpPr>
          <p:nvPr/>
        </p:nvSpPr>
        <p:spPr bwMode="auto">
          <a:xfrm>
            <a:off x="493713" y="1468438"/>
            <a:ext cx="80978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forget to switch off your mobile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fidget – keep your hands on your lap or in front of you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worry if one part does not go as well as the rest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lie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be afraid to ask questions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be too pushy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chew gum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cross your arms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Feedback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Mock Interview 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11</a:t>
            </a:r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493713" y="1468438"/>
            <a:ext cx="39878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What students did well?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What could be improved?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What have you gain from this activity?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Good luck when you do it for real!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857263">
            <a:off x="4830778" y="2130119"/>
            <a:ext cx="3836859" cy="2557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439</Words>
  <Application>Microsoft Office PowerPoint</Application>
  <PresentationFormat>On-screen Show (4:3)</PresentationFormat>
  <Paragraphs>99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Mock Interview</vt:lpstr>
      <vt:lpstr>Why we’re here</vt:lpstr>
      <vt:lpstr>Today’s objectives</vt:lpstr>
      <vt:lpstr>What are competencies?</vt:lpstr>
      <vt:lpstr>Competencies</vt:lpstr>
      <vt:lpstr>Competencies</vt:lpstr>
      <vt:lpstr>Interviewing for competencies</vt:lpstr>
      <vt:lpstr>What do you think?</vt:lpstr>
      <vt:lpstr>Do:</vt:lpstr>
      <vt:lpstr>Don’t:</vt:lpstr>
      <vt:lpstr>Feedback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Interview</dc:title>
  <dc:creator>Bulkeley, Samantha</dc:creator>
  <cp:lastModifiedBy>Garcia, Chris</cp:lastModifiedBy>
  <cp:revision>107</cp:revision>
  <cp:lastPrinted>2011-06-24T15:05:18Z</cp:lastPrinted>
  <dcterms:created xsi:type="dcterms:W3CDTF">2011-06-17T11:47:15Z</dcterms:created>
  <dcterms:modified xsi:type="dcterms:W3CDTF">2015-07-31T15:45:59Z</dcterms:modified>
</cp:coreProperties>
</file>