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7" r:id="rId2"/>
    <p:sldId id="258" r:id="rId3"/>
    <p:sldId id="260" r:id="rId4"/>
    <p:sldId id="262" r:id="rId5"/>
    <p:sldId id="309" r:id="rId6"/>
    <p:sldId id="310" r:id="rId7"/>
    <p:sldId id="311" r:id="rId8"/>
    <p:sldId id="312" r:id="rId9"/>
    <p:sldId id="313" r:id="rId10"/>
    <p:sldId id="305" r:id="rId11"/>
    <p:sldId id="314" r:id="rId12"/>
    <p:sldId id="321" r:id="rId13"/>
    <p:sldId id="264" r:id="rId14"/>
    <p:sldId id="315" r:id="rId15"/>
    <p:sldId id="316" r:id="rId16"/>
    <p:sldId id="269" r:id="rId17"/>
    <p:sldId id="270" r:id="rId18"/>
    <p:sldId id="291" r:id="rId19"/>
    <p:sldId id="318" r:id="rId20"/>
    <p:sldId id="320" r:id="rId21"/>
  </p:sldIdLst>
  <p:sldSz cx="9144000" cy="6858000" type="screen4x3"/>
  <p:notesSz cx="6797675" cy="99282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ristina You" initials="CY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2180"/>
    <a:srgbClr val="89BA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 snapToGrid="0" snapToObjects="1">
      <p:cViewPr>
        <p:scale>
          <a:sx n="74" d="100"/>
          <a:sy n="74" d="100"/>
        </p:scale>
        <p:origin x="-2694" y="-12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F8D3C43-A72B-495D-9234-0486D8A2F074}" type="datetimeFigureOut">
              <a:rPr lang="en-GB"/>
              <a:pPr>
                <a:defRPr/>
              </a:pPr>
              <a:t>23/07/2015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31911B3-1B88-4158-9618-9B734727D4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36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5A2EC9B-C2BA-43C0-B290-622F73F21885}" type="datetimeFigureOut">
              <a:rPr lang="en-GB"/>
              <a:pPr>
                <a:defRPr/>
              </a:pPr>
              <a:t>23/07/2015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06626F6-68DF-4739-B815-BB0FE08244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7476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EB346-D5DC-437E-A0DF-EB08BD8490D1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32C6D-538A-4852-BDEB-7D6A4A58A8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72671-8F61-4B4C-B7EE-1E89059E0376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158CD-C715-449F-9DA8-1736472593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F90A0-E9AB-4A91-BBE8-D79AD27D6441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6C692-1998-4D09-98E3-D4ED3F1C0D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D97C7-31BE-4FBB-B319-168B1E0A0B7E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2EA76-FF02-432F-A8A9-A04779B12E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853DE-55BE-4D48-B996-953125FC9407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C2048-F0FD-414C-BFF4-B50CF405A8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883A3-3D59-4583-A1A9-A2A3F7583159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8599A-F8F1-45D9-8DB2-FD14BE2C76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48766-9F58-4648-A25E-77EDF3E00667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BFB14-426A-41B2-92E1-754020C496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B45A0-C812-45B1-9778-79B4FCA5FB99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513E7-BFC0-4F6C-BCC9-91EBF105C2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F1EA3-ACE1-4273-ABB7-67A6B52F88C8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7E5C7-CE39-402E-BAB5-6C638D1514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20A71-9F45-498F-9003-ED8B9BA51964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5D731-C433-4B57-B367-5EC999E7FD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F98F3-CACE-45AC-A790-424AB6A52C94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064AD-9213-410E-8D00-E6BD72690B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C66FE2-565D-4EFB-A00D-A98840FAA8BB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2D8FD9-FF80-43CA-8B2A-5C9836854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6900"/>
            <a:ext cx="8229600" cy="868363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600"/>
              </a:spcAft>
              <a:defRPr/>
            </a:pPr>
            <a:r>
              <a:rPr lang="en-US" sz="6667" baseline="30000" dirty="0" smtClean="0">
                <a:solidFill>
                  <a:srgbClr val="672180"/>
                </a:solidFill>
                <a:latin typeface="Arial"/>
                <a:cs typeface="Arial"/>
              </a:rPr>
              <a:t>Ex’straw’dinary Engineering</a:t>
            </a:r>
            <a:endParaRPr lang="en-US" sz="2333" baseline="30000" dirty="0">
              <a:solidFill>
                <a:srgbClr val="89BA17"/>
              </a:solidFill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34290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65" name="TextBox 9"/>
          <p:cNvSpPr txBox="1">
            <a:spLocks noChangeArrowheads="1"/>
          </p:cNvSpPr>
          <p:nvPr/>
        </p:nvSpPr>
        <p:spPr bwMode="auto">
          <a:xfrm>
            <a:off x="498475" y="1254125"/>
            <a:ext cx="5511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aseline="30000">
                <a:solidFill>
                  <a:srgbClr val="89BA17"/>
                </a:solidFill>
              </a:rPr>
              <a:t>BP Schools Link: Introductory presentation</a:t>
            </a:r>
            <a:endParaRPr lang="en-US">
              <a:latin typeface="Calibri" pitchFamily="34" charset="0"/>
            </a:endParaRPr>
          </a:p>
        </p:txBody>
      </p:sp>
      <p:pic>
        <p:nvPicPr>
          <p:cNvPr id="15366" name="Picture 10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2148">
            <a:off x="2428308" y="2066110"/>
            <a:ext cx="5894571" cy="39258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Today’s objectives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30925" y="5727700"/>
            <a:ext cx="2732088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6391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8199437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/>
              <a:t>Explore the work of engineers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/>
              <a:t>Think about what would make a good support structure for an oil rig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/>
              <a:t>Work as a team to respond to a design brief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/>
              <a:t>Reflect on how we worked together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7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98588" y="2060575"/>
            <a:ext cx="3478212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561844">
            <a:off x="3909833" y="1424638"/>
            <a:ext cx="2816101" cy="18740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945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Engineering everywhere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81713" y="5703888"/>
            <a:ext cx="26162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66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3</a:t>
            </a:r>
          </a:p>
        </p:txBody>
      </p:sp>
      <p:pic>
        <p:nvPicPr>
          <p:cNvPr id="19467" name="Picture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03600" y="3827463"/>
            <a:ext cx="16954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320783">
            <a:off x="5952201" y="2453320"/>
            <a:ext cx="2029638" cy="27968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rot="1004656">
            <a:off x="6811850" y="1387766"/>
            <a:ext cx="1975049" cy="13677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 rot="485875">
            <a:off x="242239" y="4316859"/>
            <a:ext cx="2939131" cy="12282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9471" name="Picture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-2071040">
            <a:off x="419100" y="1320800"/>
            <a:ext cx="2460625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Types of engineer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10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7639050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US" sz="2400"/>
              <a:t> </a:t>
            </a:r>
            <a:r>
              <a:rPr lang="en-GB" sz="2000"/>
              <a:t>Civil and mechanical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12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4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864422">
            <a:off x="3992523" y="1948035"/>
            <a:ext cx="4302989" cy="28668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21036711">
            <a:off x="1099522" y="2193066"/>
            <a:ext cx="3197064" cy="32528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5070475" y="5661025"/>
            <a:ext cx="381476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Types of engineer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846763" y="5684838"/>
            <a:ext cx="2917825" cy="214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  <p:sp>
        <p:nvSpPr>
          <p:cNvPr id="23559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7639050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US" sz="2400"/>
              <a:t> </a:t>
            </a:r>
            <a:r>
              <a:rPr lang="en-GB" sz="2000"/>
              <a:t>Chemical and electrical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561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5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495139">
            <a:off x="5433717" y="1661300"/>
            <a:ext cx="2460052" cy="35143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21036711">
            <a:off x="1051864" y="2173650"/>
            <a:ext cx="3977606" cy="26510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What do engineers do at BP?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34113" y="5727700"/>
            <a:ext cx="2628900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  <p:sp>
        <p:nvSpPr>
          <p:cNvPr id="25607" name="TextBox 16"/>
          <p:cNvSpPr txBox="1">
            <a:spLocks noChangeArrowheads="1"/>
          </p:cNvSpPr>
          <p:nvPr/>
        </p:nvSpPr>
        <p:spPr bwMode="auto">
          <a:xfrm>
            <a:off x="487362" y="1285875"/>
            <a:ext cx="8038451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1200"/>
              </a:spcBef>
              <a:buSzPct val="100000"/>
            </a:pPr>
            <a:r>
              <a:rPr lang="en-US" sz="2400" dirty="0"/>
              <a:t> BP isn’t just about getting </a:t>
            </a:r>
            <a:r>
              <a:rPr lang="en-US" sz="2400" dirty="0" smtClean="0"/>
              <a:t>gasoline </a:t>
            </a:r>
            <a:r>
              <a:rPr lang="en-US" sz="2400" dirty="0"/>
              <a:t>to your local garage</a:t>
            </a:r>
            <a:endParaRPr lang="en-GB" sz="2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0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6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1254085">
            <a:off x="1776868" y="2112109"/>
            <a:ext cx="5060812" cy="33692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What do engineers do at BP?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756275" y="5727700"/>
            <a:ext cx="3106738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  <p:sp>
        <p:nvSpPr>
          <p:cNvPr id="27655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7639050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US" sz="2400" dirty="0"/>
              <a:t> Engineers harness energy </a:t>
            </a:r>
            <a:r>
              <a:rPr lang="en-US" sz="2400" dirty="0" smtClean="0"/>
              <a:t>in many different ways</a:t>
            </a:r>
            <a:endParaRPr lang="en-GB" sz="2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657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7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20928670">
            <a:off x="4446583" y="2438608"/>
            <a:ext cx="3945313" cy="26295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347093">
            <a:off x="789279" y="2612547"/>
            <a:ext cx="3423362" cy="22816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What do engineers do at BP?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981700" y="5727700"/>
            <a:ext cx="288131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  <p:sp>
        <p:nvSpPr>
          <p:cNvPr id="29703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3105150" cy="298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200"/>
              </a:spcBef>
              <a:buSzPct val="100000"/>
            </a:pPr>
            <a:r>
              <a:rPr lang="en-US" sz="2400" dirty="0"/>
              <a:t>Discovering, extracting and processing oil is     an important part     of what we do…</a:t>
            </a:r>
            <a:endParaRPr lang="en-GB" sz="2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05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8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1314568">
            <a:off x="3410371" y="1768641"/>
            <a:ext cx="5143341" cy="34231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0000950134-08-005240_D54663D54663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9058">
            <a:off x="5560063" y="1616853"/>
            <a:ext cx="2712400" cy="35073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How is engineering used to get oil and gas?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795963" y="5727700"/>
            <a:ext cx="3067050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  <p:sp>
        <p:nvSpPr>
          <p:cNvPr id="23559" name="TextBox 16"/>
          <p:cNvSpPr txBox="1">
            <a:spLocks noChangeArrowheads="1"/>
          </p:cNvSpPr>
          <p:nvPr/>
        </p:nvSpPr>
        <p:spPr bwMode="auto">
          <a:xfrm>
            <a:off x="487364" y="1560513"/>
            <a:ext cx="4415922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185738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sz="2400" dirty="0"/>
              <a:t>Engineering plays a vital role in oil and gas extraction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sz="2400" dirty="0"/>
              <a:t>Engineers help build the structures we need to get oil and gas out of the ground before it can be processed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sz="2400" dirty="0"/>
              <a:t>To get oil and gas from under the sea bed, engineers build off shore oil platforms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753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103030" y="236693"/>
            <a:ext cx="8899301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Offshore platforms are supported by ‘jacket structures’</a:t>
            </a:r>
            <a:r>
              <a:rPr lang="en-US" sz="3900" b="1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 </a:t>
            </a:r>
            <a:endParaRPr lang="en-US" sz="3900" b="1" baseline="30000" dirty="0" smtClean="0">
              <a:solidFill>
                <a:srgbClr val="67218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705475" y="5727700"/>
            <a:ext cx="3157538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01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10</a:t>
            </a:r>
          </a:p>
        </p:txBody>
      </p:sp>
      <p:pic>
        <p:nvPicPr>
          <p:cNvPr id="2051" name="Picture 3" descr="C:\Users\wrights1\Desktop\NW Hutto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592" y="1143693"/>
            <a:ext cx="4243644" cy="462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028163" y="4518337"/>
            <a:ext cx="298789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The jacket structure supports the topside and is fixed to the seabed with piles</a:t>
            </a:r>
            <a:endParaRPr lang="en-GB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1028163" y="2997950"/>
            <a:ext cx="157876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Processing units</a:t>
            </a:r>
            <a:endParaRPr lang="en-GB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716437" y="2090511"/>
            <a:ext cx="206189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Accommodation block</a:t>
            </a:r>
            <a:endParaRPr lang="en-GB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1541321" y="1561287"/>
            <a:ext cx="136605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Helideck</a:t>
            </a:r>
            <a:endParaRPr lang="en-GB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6981814" y="2105899"/>
            <a:ext cx="136605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Flare boom</a:t>
            </a:r>
            <a:endParaRPr lang="en-GB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6185683" y="1271409"/>
            <a:ext cx="136605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Drilling derrick</a:t>
            </a:r>
            <a:endParaRPr lang="en-GB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5846516" y="3241488"/>
            <a:ext cx="136605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Pipelines</a:t>
            </a:r>
            <a:endParaRPr lang="en-GB" sz="1200" dirty="0"/>
          </a:p>
        </p:txBody>
      </p:sp>
      <p:cxnSp>
        <p:nvCxnSpPr>
          <p:cNvPr id="6" name="Straight Connector 5"/>
          <p:cNvCxnSpPr>
            <a:endCxn id="25" idx="1"/>
          </p:cNvCxnSpPr>
          <p:nvPr/>
        </p:nvCxnSpPr>
        <p:spPr>
          <a:xfrm>
            <a:off x="5937161" y="2244398"/>
            <a:ext cx="1044653" cy="1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22112" y="1715175"/>
            <a:ext cx="980942" cy="203846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endCxn id="28" idx="1"/>
          </p:cNvCxnSpPr>
          <p:nvPr/>
        </p:nvCxnSpPr>
        <p:spPr>
          <a:xfrm>
            <a:off x="4765183" y="1409908"/>
            <a:ext cx="1420500" cy="1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681261" y="2252968"/>
            <a:ext cx="921879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2603192" y="2678806"/>
            <a:ext cx="1078019" cy="47303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535930" y="3379988"/>
            <a:ext cx="1221061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How big is a rig jacket?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756275" y="5727700"/>
            <a:ext cx="3106738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84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11</a:t>
            </a:r>
          </a:p>
        </p:txBody>
      </p:sp>
      <p:pic>
        <p:nvPicPr>
          <p:cNvPr id="12" name="Picture 4" descr="platfor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3200" y="1457862"/>
            <a:ext cx="6038850" cy="39274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Very</a:t>
            </a:r>
            <a:r>
              <a:rPr lang="en-US" sz="3900" b="1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 </a:t>
            </a:r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big</a:t>
            </a:r>
            <a:r>
              <a:rPr lang="en-US" sz="3900" b="1" baseline="30000" dirty="0">
                <a:solidFill>
                  <a:srgbClr val="672180"/>
                </a:solidFill>
                <a:latin typeface="Arial" charset="0"/>
                <a:cs typeface="Arial" charset="0"/>
              </a:rPr>
              <a:t>!</a:t>
            </a:r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756275" y="5727700"/>
            <a:ext cx="3106738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84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12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67" y="1519705"/>
            <a:ext cx="8638142" cy="36841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6640749" y="5308423"/>
            <a:ext cx="2982125" cy="397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200"/>
              </a:spcBef>
              <a:buSzPct val="100000"/>
            </a:pPr>
            <a:r>
              <a:rPr lang="en-GB" sz="1400" dirty="0" smtClean="0"/>
              <a:t>Clair rig jacket (North Sea)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6904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Your challenge (ages 11-14)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27738" y="5727700"/>
            <a:ext cx="2835275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  <p:sp>
        <p:nvSpPr>
          <p:cNvPr id="26631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418465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/>
              <a:t>BP needs a jacket structure for a new oil platform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/>
              <a:t>Read the </a:t>
            </a:r>
            <a:r>
              <a:rPr lang="en-GB" sz="2400" dirty="0" smtClean="0"/>
              <a:t>bid</a:t>
            </a:r>
            <a:r>
              <a:rPr lang="en-GB" sz="2400" dirty="0" smtClean="0"/>
              <a:t> </a:t>
            </a:r>
            <a:r>
              <a:rPr lang="en-GB" sz="2400" dirty="0"/>
              <a:t>document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/>
              <a:t>Review how you must respond in writing and by making a model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897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13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20970060">
            <a:off x="5211237" y="1342809"/>
            <a:ext cx="2688451" cy="4035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Your challenge (ages 7-11)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461000" y="5727700"/>
            <a:ext cx="340201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  <p:sp>
        <p:nvSpPr>
          <p:cNvPr id="39943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44450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BP needs a new support structure for an oil platform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This needs to be strong and rigid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Think about what shapes you could use for your frame:</a:t>
            </a:r>
          </a:p>
          <a:p>
            <a:pPr marL="555625" lvl="1" indent="-285750">
              <a:spcBef>
                <a:spcPts val="1200"/>
              </a:spcBef>
              <a:buSzPct val="100000"/>
              <a:buFont typeface="Arial" charset="0"/>
              <a:buChar char="•"/>
            </a:pPr>
            <a:endParaRPr lang="en-GB"/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945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14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20907083">
            <a:off x="5637940" y="1378555"/>
            <a:ext cx="2688451" cy="4035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1828800" y="4586288"/>
            <a:ext cx="636588" cy="657225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Isosceles Triangle 7"/>
          <p:cNvSpPr/>
          <p:nvPr/>
        </p:nvSpPr>
        <p:spPr>
          <a:xfrm>
            <a:off x="3228975" y="4419600"/>
            <a:ext cx="798513" cy="823913"/>
          </a:xfrm>
          <a:prstGeom prst="triangle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Your challenge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0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4778375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Each straw and each marshmallow is worth $1 million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Don’t eat them!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The winner is the structure that can support the required design weight for the minimum cost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If you cut a straw or marshmallow you’ll be charged for the whole thing</a:t>
            </a:r>
          </a:p>
          <a:p>
            <a:pPr marL="555625" lvl="1" indent="-285750">
              <a:spcBef>
                <a:spcPts val="1200"/>
              </a:spcBef>
              <a:buSzPct val="100000"/>
              <a:buFont typeface="Arial" charset="0"/>
              <a:buChar char="•"/>
            </a:pPr>
            <a:endParaRPr lang="en-GB"/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2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15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21414773">
            <a:off x="5790029" y="1525472"/>
            <a:ext cx="2489966" cy="37490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5461000" y="5727700"/>
            <a:ext cx="340201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Will your design do the job?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87363" y="1560513"/>
            <a:ext cx="7861300" cy="2536825"/>
          </a:xfrm>
          <a:prstGeom prst="rect">
            <a:avLst/>
          </a:prstGeom>
          <a:noFill/>
        </p:spPr>
        <p:txBody>
          <a:bodyPr/>
          <a:lstStyle/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Your model will be tested for height and the weight it can support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endParaRPr lang="en-GB" sz="2400" dirty="0"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040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16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21091100">
            <a:off x="1995476" y="2382413"/>
            <a:ext cx="2237938" cy="27425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649495">
            <a:off x="4875766" y="2360950"/>
            <a:ext cx="2121322" cy="28284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5461000" y="5727700"/>
            <a:ext cx="340201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Working together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aseline="300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6087" name="TextBox 16"/>
          <p:cNvSpPr txBox="1">
            <a:spLocks noChangeArrowheads="1"/>
          </p:cNvSpPr>
          <p:nvPr/>
        </p:nvSpPr>
        <p:spPr bwMode="auto">
          <a:xfrm>
            <a:off x="457200" y="1560513"/>
            <a:ext cx="4011613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Why might BP engineers need to work together?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Why is working together important?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How can YOU work                            together today?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08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17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863596">
            <a:off x="4299138" y="2039280"/>
            <a:ext cx="4302989" cy="28668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5461000" y="5727700"/>
            <a:ext cx="340201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Evaluation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aseline="300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363" y="1560513"/>
            <a:ext cx="7758112" cy="2536825"/>
          </a:xfrm>
          <a:prstGeom prst="rect">
            <a:avLst/>
          </a:prstGeom>
          <a:noFill/>
        </p:spPr>
        <p:txBody>
          <a:bodyPr/>
          <a:lstStyle/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What went well?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What could you improve?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How did you work together?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What skills did you use?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endParaRPr lang="en-GB" dirty="0"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185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18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61000" y="5727700"/>
            <a:ext cx="340201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Great example!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134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78613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200"/>
              </a:spcBef>
              <a:buSzPct val="100000"/>
            </a:pPr>
            <a:endParaRPr lang="en-GB" sz="2400"/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136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19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1091100">
            <a:off x="2925561" y="1224907"/>
            <a:ext cx="2806588" cy="42151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5461000" y="5727700"/>
            <a:ext cx="340201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And look what else you can do!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136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20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61000" y="5727700"/>
            <a:ext cx="3402013" cy="214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Ex’straw’dinary Engineering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2048">
            <a:off x="1576884" y="1349164"/>
            <a:ext cx="5295675" cy="39717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3246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1351</TotalTime>
  <Words>545</Words>
  <Application>Microsoft Office PowerPoint</Application>
  <PresentationFormat>On-screen Show (4:3)</PresentationFormat>
  <Paragraphs>97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Ex’straw’dinary Engineering</vt:lpstr>
      <vt:lpstr>Today’s objectives</vt:lpstr>
      <vt:lpstr>Engineering everywhere</vt:lpstr>
      <vt:lpstr>Types of engineer</vt:lpstr>
      <vt:lpstr>Types of engineer</vt:lpstr>
      <vt:lpstr>What do engineers do at BP?</vt:lpstr>
      <vt:lpstr>What do engineers do at BP?</vt:lpstr>
      <vt:lpstr>What do engineers do at BP?</vt:lpstr>
      <vt:lpstr>How is engineering used to get oil and gas?</vt:lpstr>
      <vt:lpstr>Offshore platforms are supported by ‘jacket structures’ </vt:lpstr>
      <vt:lpstr>How big is a rig jacket? </vt:lpstr>
      <vt:lpstr>Very big! </vt:lpstr>
      <vt:lpstr>Your challenge (ages 11-14)</vt:lpstr>
      <vt:lpstr>Your challenge (ages 7-11)</vt:lpstr>
      <vt:lpstr>Your challenge</vt:lpstr>
      <vt:lpstr>Will your design do the job?</vt:lpstr>
      <vt:lpstr>Working together</vt:lpstr>
      <vt:lpstr>Evaluation</vt:lpstr>
      <vt:lpstr>Great example!</vt:lpstr>
      <vt:lpstr>And look what else you can do!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Ex’straw’dinary Engineering</dc:title>
  <dc:creator>Bulkeley, Samantha</dc:creator>
  <cp:lastModifiedBy>Garcia, Chris</cp:lastModifiedBy>
  <cp:revision>112</cp:revision>
  <cp:lastPrinted>2011-06-24T15:05:18Z</cp:lastPrinted>
  <dcterms:created xsi:type="dcterms:W3CDTF">2011-06-17T11:47:15Z</dcterms:created>
  <dcterms:modified xsi:type="dcterms:W3CDTF">2015-07-23T18:48:41Z</dcterms:modified>
</cp:coreProperties>
</file>